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  <p:sldMasterId id="2147483810" r:id="rId2"/>
  </p:sldMasterIdLst>
  <p:notesMasterIdLst>
    <p:notesMasterId r:id="rId20"/>
  </p:notesMasterIdLst>
  <p:sldIdLst>
    <p:sldId id="521" r:id="rId3"/>
    <p:sldId id="456" r:id="rId4"/>
    <p:sldId id="523" r:id="rId5"/>
    <p:sldId id="524" r:id="rId6"/>
    <p:sldId id="525" r:id="rId7"/>
    <p:sldId id="526" r:id="rId8"/>
    <p:sldId id="527" r:id="rId9"/>
    <p:sldId id="528" r:id="rId10"/>
    <p:sldId id="529" r:id="rId11"/>
    <p:sldId id="539" r:id="rId12"/>
    <p:sldId id="538" r:id="rId13"/>
    <p:sldId id="531" r:id="rId14"/>
    <p:sldId id="532" r:id="rId15"/>
    <p:sldId id="533" r:id="rId16"/>
    <p:sldId id="534" r:id="rId17"/>
    <p:sldId id="536" r:id="rId18"/>
    <p:sldId id="535" r:id="rId19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7A0"/>
    <a:srgbClr val="013997"/>
    <a:srgbClr val="0055FF"/>
    <a:srgbClr val="005CFD"/>
    <a:srgbClr val="B13431"/>
    <a:srgbClr val="303E2D"/>
    <a:srgbClr val="2B5343"/>
    <a:srgbClr val="2C95B0"/>
    <a:srgbClr val="00469F"/>
    <a:srgbClr val="B3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11" autoAdjust="0"/>
    <p:restoredTop sz="91429" autoAdjust="0"/>
  </p:normalViewPr>
  <p:slideViewPr>
    <p:cSldViewPr snapToGrid="0">
      <p:cViewPr varScale="1">
        <p:scale>
          <a:sx n="147" d="100"/>
          <a:sy n="147" d="100"/>
        </p:scale>
        <p:origin x="108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30574" cy="49919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11" y="1"/>
            <a:ext cx="2930574" cy="49919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D0892C9B-5DBD-4A1B-93C9-6A222AF47848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5802" y="4785253"/>
            <a:ext cx="5409562" cy="3914050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322"/>
            <a:ext cx="2930574" cy="499192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11" y="9443322"/>
            <a:ext cx="2930574" cy="499192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3A53F8FD-A8DA-47D5-85F0-4C8A9262D1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78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3F8FD-A8DA-47D5-85F0-4C8A9262D1B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859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3F8FD-A8DA-47D5-85F0-4C8A9262D1B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203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3F8FD-A8DA-47D5-85F0-4C8A9262D1B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0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3F8FD-A8DA-47D5-85F0-4C8A9262D1B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926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3F8FD-A8DA-47D5-85F0-4C8A9262D1B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969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3F8FD-A8DA-47D5-85F0-4C8A9262D1B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114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3F8FD-A8DA-47D5-85F0-4C8A9262D1B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460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3F8FD-A8DA-47D5-85F0-4C8A9262D1B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808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3F8FD-A8DA-47D5-85F0-4C8A9262D1B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14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3F8FD-A8DA-47D5-85F0-4C8A9262D1B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98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3F8FD-A8DA-47D5-85F0-4C8A9262D1B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304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3F8FD-A8DA-47D5-85F0-4C8A9262D1B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80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926769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61254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ClrTx/>
              <a:buSzTx/>
              <a:buFont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ClrTx/>
              <a:buSzTx/>
              <a:buFont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ClrTx/>
              <a:buSzTx/>
              <a:buFont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ClrTx/>
              <a:buSzTx/>
              <a:buFont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ClrTx/>
              <a:buSzTx/>
              <a:buFont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22963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Изображение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Изображение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27446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57005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96941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5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5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73862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23977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58796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spc="-116"/>
            </a:lvl1pPr>
          </a:lstStyle>
          <a:p>
            <a:r>
              <a:t>Section Title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03720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95453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69613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ClrTx/>
              <a:buSzTx/>
              <a:buFont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ClrTx/>
              <a:buSzTx/>
              <a:buFont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ClrTx/>
              <a:buSzTx/>
              <a:buFont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ClrTx/>
              <a:buSzTx/>
              <a:buFont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ClrTx/>
              <a:buSzTx/>
              <a:buFont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27244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122939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579227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ClrTx/>
              <a:buSzTx/>
              <a:buFont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ClrTx/>
              <a:buSzTx/>
              <a:buFont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ClrTx/>
              <a:buSzTx/>
              <a:buFont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ClrTx/>
              <a:buSzTx/>
              <a:buFont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ClrTx/>
              <a:buSzTx/>
              <a:buFont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63508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Изображение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Изображение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318781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50498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5573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5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5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04691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99855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269713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91649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spc="-116"/>
            </a:lvl1pPr>
          </a:lstStyle>
          <a:p>
            <a:r>
              <a:t>Section Title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89635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75973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ClrTx/>
              <a:buSzTx/>
              <a:buFont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ClrTx/>
              <a:buSzTx/>
              <a:buFont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ClrTx/>
              <a:buSzTx/>
              <a:buFont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ClrTx/>
              <a:buSzTx/>
              <a:buFont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ClrTx/>
              <a:buSzTx/>
              <a:buFont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79885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89941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BBE9FE"/>
            </a:gs>
          </a:gsLst>
          <a:lin ang="36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86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62458" marR="0" indent="-292608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1595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8580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75565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82550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89535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96520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03505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110490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402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62458" marR="0" indent="-292608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1595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8580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75565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82550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89535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96520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03505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1104900" marR="0" indent="-47625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uslugi.mosreg.ru/services/20796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invest.mosreg.ru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.png"/><Relationship Id="rId5" Type="http://schemas.openxmlformats.org/officeDocument/2006/relationships/image" Target="../media/image37.png"/><Relationship Id="rId10" Type="http://schemas.openxmlformats.org/officeDocument/2006/relationships/hyperlink" Target="https://invest.mosreg.ru/business/support-measures/sme/financial/2268" TargetMode="External"/><Relationship Id="rId4" Type="http://schemas.openxmlformats.org/officeDocument/2006/relationships/image" Target="../media/image36.png"/><Relationship Id="rId9" Type="http://schemas.openxmlformats.org/officeDocument/2006/relationships/hyperlink" Target="https://uslugi.mosreg.ru/services/2098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мы вместе"/>
          <p:cNvSpPr txBox="1">
            <a:spLocks noGrp="1"/>
          </p:cNvSpPr>
          <p:nvPr>
            <p:ph type="subTitle" sz="quarter" idx="1"/>
          </p:nvPr>
        </p:nvSpPr>
        <p:spPr>
          <a:xfrm>
            <a:off x="600671" y="3324575"/>
            <a:ext cx="5495329" cy="23573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FFFFFF"/>
                </a:solidFill>
                <a:latin typeface="Bebas Neue Book Regular"/>
                <a:ea typeface="Bebas Neue Book Regular"/>
                <a:cs typeface="Bebas Neue Book Regular"/>
                <a:sym typeface="Bebas Neue Book Regular"/>
              </a:defRPr>
            </a:lvl1pPr>
          </a:lstStyle>
          <a:p>
            <a:r>
              <a:t>мы вместе</a:t>
            </a:r>
          </a:p>
        </p:txBody>
      </p:sp>
      <p:pic>
        <p:nvPicPr>
          <p:cNvPr id="16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цифровой_04.png" descr="цифровой_04.png"/>
          <p:cNvPicPr>
            <a:picLocks noChangeAspect="1"/>
          </p:cNvPicPr>
          <p:nvPr/>
        </p:nvPicPr>
        <p:blipFill>
          <a:blip r:embed="rId3"/>
          <a:srcRect l="6647" t="99" r="594" b="7142"/>
          <a:stretch>
            <a:fillRect/>
          </a:stretch>
        </p:blipFill>
        <p:spPr>
          <a:xfrm rot="164780">
            <a:off x="4739217" y="1482006"/>
            <a:ext cx="8371951" cy="759436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мы вместе"/>
          <p:cNvSpPr txBox="1"/>
          <p:nvPr/>
        </p:nvSpPr>
        <p:spPr>
          <a:xfrm>
            <a:off x="2495483" y="1285799"/>
            <a:ext cx="5495329" cy="2357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 defTabSz="825500">
              <a:defRPr sz="20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bas Neue Bold"/>
              <a:sym typeface="Bebas Neue Bold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2319732"/>
            <a:ext cx="1219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поддержки малого и среднего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предпринимательства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448" y="128432"/>
            <a:ext cx="1902914" cy="1141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343" y="105381"/>
            <a:ext cx="1455999" cy="1164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0980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" t="99" r="1318" b="23940"/>
          <a:stretch/>
        </p:blipFill>
        <p:spPr>
          <a:xfrm rot="1152031">
            <a:off x="3397014" y="1964940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00807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>МКК Московский областной фонд </a:t>
            </a:r>
            <a:br>
              <a:rPr 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>микрофинансирования</a:t>
            </a:r>
            <a:endParaRPr lang="ru-RU" sz="2400" kern="1200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210" y="-2"/>
            <a:ext cx="1126790" cy="90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400421" y="2620658"/>
            <a:ext cx="47915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28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Адрес места нахождения офиса: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 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147A0"/>
                </a:solidFill>
                <a:latin typeface="Plex Sans"/>
              </a:rPr>
              <a:t>143401, г. Красногорск, бульвар Строителей, д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. 4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, корп. 1, секция Г, 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      12 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этаж, офис 10 (БЦ 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«Кубик»)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147A0"/>
              </a:solidFill>
              <a:latin typeface="Plex Sans"/>
            </a:endParaRPr>
          </a:p>
          <a:p>
            <a:pPr marL="285750" indent="-285750" defTabSz="9128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Телефон/факс: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 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8-495-118-25-76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147A0"/>
                </a:solidFill>
                <a:latin typeface="Plex Sans"/>
              </a:rPr>
              <a:t>E-mail</a:t>
            </a:r>
            <a:r>
              <a:rPr lang="en-US" b="1" dirty="0">
                <a:solidFill>
                  <a:srgbClr val="0147A0"/>
                </a:solidFill>
                <a:latin typeface="Plex Sans"/>
              </a:rPr>
              <a:t>: </a:t>
            </a:r>
            <a:r>
              <a:rPr lang="en-US" b="1" dirty="0">
                <a:solidFill>
                  <a:srgbClr val="0147A0"/>
                </a:solidFill>
                <a:latin typeface="Plex Sans"/>
              </a:rPr>
              <a:t>fond@mofmicro.ru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 </a:t>
            </a:r>
            <a:endParaRPr lang="ru-RU" b="1" dirty="0">
              <a:solidFill>
                <a:srgbClr val="0147A0"/>
              </a:solidFill>
              <a:latin typeface="Plex Sans"/>
            </a:endParaRP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147A0"/>
              </a:solidFill>
              <a:latin typeface="Plex Sans"/>
            </a:endParaRPr>
          </a:p>
          <a:p>
            <a:pPr marL="285750" indent="-285750" defTabSz="9128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Web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: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 </a:t>
            </a:r>
            <a:r>
              <a:rPr lang="en-US" b="1" dirty="0" smtClean="0">
                <a:solidFill>
                  <a:srgbClr val="0147A0"/>
                </a:solidFill>
                <a:latin typeface="Plex Sans"/>
              </a:rPr>
              <a:t>www.</a:t>
            </a:r>
            <a:r>
              <a:rPr lang="en-US" b="1" dirty="0" smtClean="0">
                <a:solidFill>
                  <a:srgbClr val="0147A0"/>
                </a:solidFill>
                <a:latin typeface="Plex Sans"/>
              </a:rPr>
              <a:t>mofmicro.ru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1136" t="8222" r="69209" b="87431"/>
          <a:stretch/>
        </p:blipFill>
        <p:spPr>
          <a:xfrm>
            <a:off x="7400421" y="1325843"/>
            <a:ext cx="4084110" cy="1034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34947" t="26450" r="27041" b="16150"/>
          <a:stretch/>
        </p:blipFill>
        <p:spPr>
          <a:xfrm>
            <a:off x="587103" y="1580719"/>
            <a:ext cx="5254640" cy="446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03054" y="1141177"/>
            <a:ext cx="5956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147A0"/>
                </a:solidFill>
                <a:latin typeface="Plex Sans"/>
              </a:rPr>
              <a:t>Основные условия программ 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4081794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" t="99" r="1318" b="23940"/>
          <a:stretch/>
        </p:blipFill>
        <p:spPr>
          <a:xfrm rot="1152031">
            <a:off x="2767959" y="1647170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38264"/>
          </a:xfrm>
        </p:spPr>
        <p:txBody>
          <a:bodyPr>
            <a:noAutofit/>
          </a:bodyPr>
          <a:lstStyle/>
          <a:p>
            <a:r>
              <a:rPr lang="en-US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>       </a:t>
            </a: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>Фонд развития промышленности Московской области</a:t>
            </a:r>
            <a:endParaRPr lang="ru-RU" sz="2400" kern="1200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pic>
        <p:nvPicPr>
          <p:cNvPr id="9" name="Google Shape;229;p25">
            <a:extLst>
              <a:ext uri="{FF2B5EF4-FFF2-40B4-BE49-F238E27FC236}">
                <a16:creationId xmlns:a16="http://schemas.microsoft.com/office/drawing/2014/main" id="{2699B73E-E647-4E1A-8A09-1E6ED561A5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12715" y="1341351"/>
            <a:ext cx="1543616" cy="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0;p25">
            <a:extLst>
              <a:ext uri="{FF2B5EF4-FFF2-40B4-BE49-F238E27FC236}">
                <a16:creationId xmlns:a16="http://schemas.microsoft.com/office/drawing/2014/main" id="{53A29466-FF36-46A5-8B16-859DBD14A67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60484" y="3663822"/>
            <a:ext cx="1730355" cy="99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210" y="-2"/>
            <a:ext cx="1126790" cy="90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400421" y="2433826"/>
            <a:ext cx="47915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28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Адрес места нахождения офиса: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 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147A0"/>
                </a:solidFill>
                <a:latin typeface="Plex Sans"/>
              </a:rPr>
              <a:t>143441, Московская область, Красногорский район, п/о </a:t>
            </a:r>
            <a:r>
              <a:rPr lang="ru-RU" b="1" dirty="0" err="1" smtClean="0">
                <a:solidFill>
                  <a:srgbClr val="0147A0"/>
                </a:solidFill>
                <a:latin typeface="Plex Sans"/>
              </a:rPr>
              <a:t>Путилково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, </a:t>
            </a:r>
            <a:r>
              <a:rPr lang="ru-RU" b="1" dirty="0" err="1">
                <a:solidFill>
                  <a:srgbClr val="0147A0"/>
                </a:solidFill>
                <a:latin typeface="Plex Sans"/>
              </a:rPr>
              <a:t>офисно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-общественный комплекс 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     ЗАО 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«</a:t>
            </a:r>
            <a:r>
              <a:rPr lang="ru-RU" b="1" dirty="0" err="1">
                <a:solidFill>
                  <a:srgbClr val="0147A0"/>
                </a:solidFill>
                <a:latin typeface="Plex Sans"/>
              </a:rPr>
              <a:t>Гринвуд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», 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строение 1 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147A0"/>
              </a:solidFill>
              <a:latin typeface="Plex Sans"/>
            </a:endParaRPr>
          </a:p>
          <a:p>
            <a:pPr marL="285750" indent="-285750" defTabSz="9128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Телефон/факс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: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  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8-495-120-24-16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147A0"/>
                </a:solidFill>
                <a:latin typeface="Plex Sans"/>
              </a:rPr>
              <a:t>E-mail</a:t>
            </a:r>
            <a:r>
              <a:rPr lang="en-US" b="1" dirty="0">
                <a:solidFill>
                  <a:srgbClr val="0147A0"/>
                </a:solidFill>
                <a:latin typeface="Plex Sans"/>
              </a:rPr>
              <a:t>: frpmo@mosreg.ru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 </a:t>
            </a:r>
            <a:endParaRPr lang="ru-RU" b="1" dirty="0">
              <a:solidFill>
                <a:srgbClr val="0147A0"/>
              </a:solidFill>
              <a:latin typeface="Plex Sans"/>
            </a:endParaRP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147A0"/>
              </a:solidFill>
              <a:latin typeface="Plex Sans"/>
            </a:endParaRPr>
          </a:p>
          <a:p>
            <a:pPr marL="285750" indent="-285750" defTabSz="9128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Web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: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 </a:t>
            </a:r>
            <a:r>
              <a:rPr lang="en-US" b="1" dirty="0" smtClean="0">
                <a:solidFill>
                  <a:srgbClr val="0147A0"/>
                </a:solidFill>
                <a:latin typeface="Plex Sans"/>
              </a:rPr>
              <a:t>www.frpmo.ru</a:t>
            </a: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t="7340" r="88696" b="86921"/>
          <a:stretch/>
        </p:blipFill>
        <p:spPr>
          <a:xfrm>
            <a:off x="7825019" y="1094925"/>
            <a:ext cx="3240191" cy="925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27737" t="42727" r="28139" b="32401"/>
          <a:stretch/>
        </p:blipFill>
        <p:spPr>
          <a:xfrm>
            <a:off x="908919" y="3237910"/>
            <a:ext cx="5829107" cy="184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08919" y="1234495"/>
            <a:ext cx="5985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81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147A0"/>
                </a:solidFill>
                <a:latin typeface="Plex Sans"/>
              </a:rPr>
              <a:t>Фонд развития промышленности Московской области предоставляет займы на реализацию проектов направленных на расширение или модернизацию промышленных предприятий.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08919" y="2860736"/>
            <a:ext cx="1283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147A0"/>
                </a:solidFill>
                <a:latin typeface="Plex Sans"/>
              </a:rPr>
              <a:t>Условия: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1289731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7" t="99" r="1318" b="23940"/>
          <a:stretch/>
        </p:blipFill>
        <p:spPr>
          <a:xfrm rot="1152031">
            <a:off x="3915824" y="2198404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6826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rgbClr val="0147A0"/>
                </a:solidFill>
                <a:latin typeface="+mn-lt"/>
                <a:ea typeface="Segoe UI Black" panose="020B0502040204020203" pitchFamily="34" charset="0"/>
                <a:cs typeface="+mn-cs"/>
              </a:rPr>
              <a:t>Календарь субсидий для бизнеса </a:t>
            </a:r>
            <a:br>
              <a:rPr lang="ru-RU" altLang="ru-RU" sz="3200" b="1" dirty="0" smtClean="0">
                <a:solidFill>
                  <a:srgbClr val="0147A0"/>
                </a:solidFill>
                <a:latin typeface="+mn-lt"/>
                <a:ea typeface="Segoe UI Black" panose="020B0502040204020203" pitchFamily="34" charset="0"/>
                <a:cs typeface="+mn-cs"/>
              </a:rPr>
            </a:br>
            <a:r>
              <a:rPr lang="ru-RU" altLang="ru-RU" sz="3200" b="1" dirty="0" smtClean="0">
                <a:solidFill>
                  <a:srgbClr val="0147A0"/>
                </a:solidFill>
                <a:latin typeface="+mn-lt"/>
                <a:ea typeface="Segoe UI Black" panose="020B0502040204020203" pitchFamily="34" charset="0"/>
                <a:cs typeface="+mn-cs"/>
              </a:rPr>
              <a:t>из </a:t>
            </a: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>муниципального</a:t>
            </a:r>
            <a:r>
              <a:rPr lang="ru-RU" altLang="ru-RU" sz="3200" b="1" dirty="0" smtClean="0">
                <a:solidFill>
                  <a:srgbClr val="0147A0"/>
                </a:solidFill>
                <a:latin typeface="+mn-lt"/>
                <a:ea typeface="Segoe UI Black" panose="020B0502040204020203" pitchFamily="34" charset="0"/>
                <a:cs typeface="+mn-cs"/>
              </a:rPr>
              <a:t> бюджета</a:t>
            </a:r>
            <a:endParaRPr lang="ru-RU" sz="3200" b="1" dirty="0">
              <a:solidFill>
                <a:srgbClr val="0147A0"/>
              </a:solidFill>
              <a:latin typeface="+mn-lt"/>
              <a:ea typeface="Segoe UI Black" panose="020B0502040204020203" pitchFamily="34" charset="0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9828" t="16978" r="39856" b="17757"/>
          <a:stretch/>
        </p:blipFill>
        <p:spPr>
          <a:xfrm>
            <a:off x="428017" y="1627049"/>
            <a:ext cx="11232204" cy="32448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79898" y="2777443"/>
            <a:ext cx="112257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147A0"/>
                </a:solidFill>
                <a:latin typeface="Plex Sans"/>
              </a:rPr>
              <a:t>Модернизация и лизинг оборудования</a:t>
            </a:r>
            <a:r>
              <a:rPr lang="ru-RU" dirty="0">
                <a:solidFill>
                  <a:srgbClr val="0147A0"/>
                </a:solidFill>
              </a:rPr>
              <a:t> – 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4 квартал (сентябрь-октябрь);</a:t>
            </a:r>
            <a:endParaRPr lang="ru-RU" b="1" u="sng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  <a:p>
            <a:endParaRPr lang="ru-RU" dirty="0">
              <a:solidFill>
                <a:srgbClr val="0147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147A0"/>
                </a:solidFill>
                <a:latin typeface="Plex Sans"/>
              </a:rPr>
              <a:t>Социальное предпринимательство </a:t>
            </a:r>
            <a:r>
              <a:rPr lang="ru-RU" dirty="0" smtClean="0">
                <a:solidFill>
                  <a:srgbClr val="0147A0"/>
                </a:solidFill>
              </a:rPr>
              <a:t>– 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4 квартал (сентябрь-октябрь);</a:t>
            </a:r>
            <a:endParaRPr lang="ru-RU" b="1" u="sng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rgbClr val="0147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СО НКО </a:t>
            </a:r>
            <a:r>
              <a:rPr lang="ru-RU" dirty="0" smtClean="0">
                <a:solidFill>
                  <a:srgbClr val="0147A0"/>
                </a:solidFill>
              </a:rPr>
              <a:t>– 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4 квартал (октябрь-ноябрь).</a:t>
            </a:r>
            <a:endParaRPr lang="ru-RU" b="1" u="sng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  <a:p>
            <a:endParaRPr lang="ru-RU" dirty="0">
              <a:solidFill>
                <a:srgbClr val="0147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28553" y="1991056"/>
            <a:ext cx="257134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ex Sans"/>
              </a:rPr>
              <a:t>2024 год</a:t>
            </a:r>
            <a:endParaRPr lang="ru-RU" sz="28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ex Sans"/>
            </a:endParaRPr>
          </a:p>
          <a:p>
            <a:endParaRPr lang="ru-RU" sz="2400" b="1" dirty="0" smtClean="0">
              <a:solidFill>
                <a:srgbClr val="0147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924" y="0"/>
            <a:ext cx="1472076" cy="88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31885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" t="99" r="1318" b="23940"/>
          <a:stretch/>
        </p:blipFill>
        <p:spPr>
          <a:xfrm rot="1152031">
            <a:off x="3345134" y="2088794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46229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>Субсидии «Модернизация»</a:t>
            </a: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2400" kern="1200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Возмещение части затрат, связанных с приобретением оборудования в целях создания и (или) развития либо модернизации производства товаров (работ, услуг</a:t>
            </a:r>
            <a:r>
              <a:rPr lang="ru-RU" altLang="ru-RU" sz="2400" kern="1200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)</a:t>
            </a:r>
            <a:endParaRPr lang="ru-RU" sz="2400" kern="1200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0534" y="1972279"/>
            <a:ext cx="9494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147A0"/>
                </a:solidFill>
                <a:latin typeface="Plex Sans"/>
              </a:rPr>
              <a:t>Размер субсидии:</a:t>
            </a:r>
            <a:endParaRPr lang="ru-RU" dirty="0">
              <a:solidFill>
                <a:srgbClr val="0147A0"/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100%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произведенных и подтвержденных затрат, но не более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1 000 000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рублей.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Plex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0534" y="2815591"/>
            <a:ext cx="84241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Виды затрат: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затраты, связанные с приобретением в собственность или получением в лизинг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оборудования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при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получении в лизинг Оборудования - первоначальный взнос (аванс), предусмотренный договором лизинга Оборудования.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0534" y="4475207"/>
            <a:ext cx="101491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Кто может получить: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МСП, являющиеся индивидуальными предпринимателями, зарегистрированные и осуществляющие деятельность на территории городского округа Мытищи;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МСП, являющиеся юридическими лицами, зарегистрированные и осуществляющие деятельность на территории городского округа Мытищи.</a:t>
            </a:r>
          </a:p>
        </p:txBody>
      </p:sp>
      <p:pic>
        <p:nvPicPr>
          <p:cNvPr id="9" name="Google Shape;229;p25">
            <a:extLst>
              <a:ext uri="{FF2B5EF4-FFF2-40B4-BE49-F238E27FC236}">
                <a16:creationId xmlns:a16="http://schemas.microsoft.com/office/drawing/2014/main" id="{2699B73E-E647-4E1A-8A09-1E6ED561A5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873535"/>
            <a:ext cx="1543616" cy="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0;p25">
            <a:extLst>
              <a:ext uri="{FF2B5EF4-FFF2-40B4-BE49-F238E27FC236}">
                <a16:creationId xmlns:a16="http://schemas.microsoft.com/office/drawing/2014/main" id="{53A29466-FF36-46A5-8B16-859DBD14A67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9083" y="3053747"/>
            <a:ext cx="1730355" cy="99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1;p25">
            <a:extLst>
              <a:ext uri="{FF2B5EF4-FFF2-40B4-BE49-F238E27FC236}">
                <a16:creationId xmlns:a16="http://schemas.microsoft.com/office/drawing/2014/main" id="{A8C1541C-2878-49DF-87DD-6035526399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0005" y="4569858"/>
            <a:ext cx="1783624" cy="100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9924" y="0"/>
            <a:ext cx="1472076" cy="88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16763" t="21411" r="30166" b="22017"/>
          <a:stretch/>
        </p:blipFill>
        <p:spPr>
          <a:xfrm>
            <a:off x="10203295" y="2078365"/>
            <a:ext cx="1802023" cy="1080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31086" t="24291" r="37623" b="25003"/>
          <a:stretch/>
        </p:blipFill>
        <p:spPr>
          <a:xfrm>
            <a:off x="10256587" y="3264940"/>
            <a:ext cx="1627762" cy="148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290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" t="99" r="1318" b="23940"/>
          <a:stretch/>
        </p:blipFill>
        <p:spPr>
          <a:xfrm rot="1152031">
            <a:off x="3864748" y="1971428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5285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>Субсидии социальным </a:t>
            </a: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>предприятиям</a:t>
            </a:r>
            <a:b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2400" kern="1200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Возмещение части затрат, связанных с деятельностью социальных предприятий</a:t>
            </a:r>
            <a:endParaRPr lang="ru-RU" sz="2400" kern="1200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0534" y="1626188"/>
            <a:ext cx="9935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147A0"/>
                </a:solidFill>
                <a:latin typeface="Plex Sans"/>
              </a:rPr>
              <a:t>Размер субсидии:</a:t>
            </a:r>
            <a:endParaRPr lang="ru-RU" dirty="0">
              <a:solidFill>
                <a:srgbClr val="0147A0"/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100% затрат, но не более 700 000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рублей.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0533" y="2476109"/>
            <a:ext cx="8424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Виды затрат: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выкуп или аренда помещения, коммунальные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платежи, ремонт;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сырье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, расходные материалы и инструменты;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Plex Sans"/>
              </a:rPr>
              <a:t>ярмарочно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-выставочные мероприятия;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оборудование, мебель, материалы и инвентарь;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комплектующие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изделия.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0533" y="4430069"/>
            <a:ext cx="99351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Кто может получить: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МСП, являющиеся индивидуальными предпринимателями, зарегистрированные и осуществляющие деятельность на территории городского округа Мытищи;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МСП, являющиеся юридическими лицами, зарегистрированные и осуществляющие деятельность на территории городского округа Мытищи.</a:t>
            </a:r>
          </a:p>
        </p:txBody>
      </p:sp>
      <p:pic>
        <p:nvPicPr>
          <p:cNvPr id="9" name="Google Shape;229;p25">
            <a:extLst>
              <a:ext uri="{FF2B5EF4-FFF2-40B4-BE49-F238E27FC236}">
                <a16:creationId xmlns:a16="http://schemas.microsoft.com/office/drawing/2014/main" id="{2699B73E-E647-4E1A-8A09-1E6ED561A5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45070"/>
            <a:ext cx="1543616" cy="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0;p25">
            <a:extLst>
              <a:ext uri="{FF2B5EF4-FFF2-40B4-BE49-F238E27FC236}">
                <a16:creationId xmlns:a16="http://schemas.microsoft.com/office/drawing/2014/main" id="{53A29466-FF36-46A5-8B16-859DBD14A67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3373" y="2762644"/>
            <a:ext cx="1730355" cy="99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1;p25">
            <a:extLst>
              <a:ext uri="{FF2B5EF4-FFF2-40B4-BE49-F238E27FC236}">
                <a16:creationId xmlns:a16="http://schemas.microsoft.com/office/drawing/2014/main" id="{A8C1541C-2878-49DF-87DD-6035526399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0007" y="4575995"/>
            <a:ext cx="1783624" cy="100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9924" y="0"/>
            <a:ext cx="1472076" cy="88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24857" t="19410" r="34298" b="20966"/>
          <a:stretch/>
        </p:blipFill>
        <p:spPr>
          <a:xfrm>
            <a:off x="8919599" y="1345285"/>
            <a:ext cx="1992257" cy="1635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15643" t="16190" r="25625" b="20099"/>
          <a:stretch/>
        </p:blipFill>
        <p:spPr>
          <a:xfrm>
            <a:off x="9442236" y="3116653"/>
            <a:ext cx="2555376" cy="1559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615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" t="99" r="1318" b="23940"/>
          <a:stretch/>
        </p:blipFill>
        <p:spPr>
          <a:xfrm rot="1152031">
            <a:off x="3805576" y="1874150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12699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>Субсидии </a:t>
            </a: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>СО НКО</a:t>
            </a:r>
            <a:b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2400" kern="1200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Возмещение </a:t>
            </a:r>
            <a:r>
              <a:rPr lang="ru-RU" altLang="ru-RU" sz="2400" kern="1200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части затрат, связанных с деятельностью </a:t>
            </a:r>
            <a:r>
              <a:rPr lang="ru-RU" altLang="ru-RU" sz="2400" kern="1200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/>
            </a:r>
            <a:br>
              <a:rPr lang="ru-RU" altLang="ru-RU" sz="2400" kern="1200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</a:br>
            <a:r>
              <a:rPr lang="ru-RU" altLang="ru-RU" sz="2400" kern="1200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социально ориентированных некоммерческих организаций</a:t>
            </a:r>
            <a:endParaRPr lang="ru-RU" sz="2400" kern="1200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0534" y="1626188"/>
            <a:ext cx="9935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147A0"/>
                </a:solidFill>
                <a:latin typeface="Plex Sans"/>
              </a:rPr>
              <a:t>Размер субсидии:</a:t>
            </a:r>
            <a:endParaRPr lang="ru-RU" dirty="0">
              <a:solidFill>
                <a:srgbClr val="0147A0"/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до 150 000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рублей.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0534" y="2547094"/>
            <a:ext cx="84241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Виды затрат: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компенсация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произведенных затрат, связанных с реализацией проектов направленных на решение социальных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проблем;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Закупка оборудования, товаров, работ, услуг;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Арендная плата;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Подготовка, переподготовка и повышение квалификации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работников.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90534" y="4624620"/>
            <a:ext cx="75810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Кто может получить: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СО НКО, зарегистрированные и осуществляющие деятельность на территории городского округа Мытищи не менее одного года до дня начала приема заявок.</a:t>
            </a:r>
          </a:p>
        </p:txBody>
      </p:sp>
      <p:pic>
        <p:nvPicPr>
          <p:cNvPr id="9" name="Google Shape;229;p25">
            <a:extLst>
              <a:ext uri="{FF2B5EF4-FFF2-40B4-BE49-F238E27FC236}">
                <a16:creationId xmlns:a16="http://schemas.microsoft.com/office/drawing/2014/main" id="{2699B73E-E647-4E1A-8A09-1E6ED561A5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45070"/>
            <a:ext cx="1543616" cy="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0;p25">
            <a:extLst>
              <a:ext uri="{FF2B5EF4-FFF2-40B4-BE49-F238E27FC236}">
                <a16:creationId xmlns:a16="http://schemas.microsoft.com/office/drawing/2014/main" id="{53A29466-FF36-46A5-8B16-859DBD14A67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3372" y="2840176"/>
            <a:ext cx="1730355" cy="99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1;p25">
            <a:extLst>
              <a:ext uri="{FF2B5EF4-FFF2-40B4-BE49-F238E27FC236}">
                <a16:creationId xmlns:a16="http://schemas.microsoft.com/office/drawing/2014/main" id="{A8C1541C-2878-49DF-87DD-6035526399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3372" y="4575995"/>
            <a:ext cx="1783624" cy="100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9924" y="0"/>
            <a:ext cx="1472076" cy="88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26278" t="30966" r="35553" b="25488"/>
          <a:stretch/>
        </p:blipFill>
        <p:spPr>
          <a:xfrm>
            <a:off x="9545335" y="1755660"/>
            <a:ext cx="2466505" cy="1582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30125" t="33427" r="38206" b="34494"/>
          <a:stretch/>
        </p:blipFill>
        <p:spPr>
          <a:xfrm>
            <a:off x="9214685" y="3788054"/>
            <a:ext cx="2765832" cy="1575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53811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" t="99" r="1318" b="23940"/>
          <a:stretch/>
        </p:blipFill>
        <p:spPr>
          <a:xfrm rot="1152031">
            <a:off x="2767959" y="1647170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42026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>Единая точка входа – </a:t>
            </a:r>
            <a:r>
              <a:rPr lang="ru-RU" altLang="ru-RU" sz="3200" dirty="0" err="1">
                <a:solidFill>
                  <a:srgbClr val="0147A0"/>
                </a:solidFill>
                <a:ea typeface="Segoe UI Black" panose="020B0502040204020203" pitchFamily="34" charset="0"/>
              </a:rPr>
              <a:t>Инвестпортал</a:t>
            </a:r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> МО</a:t>
            </a:r>
            <a:endParaRPr lang="ru-RU" sz="2400" kern="1200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7CA0B3-6964-4716-B79A-13E8DD208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77" t="25193" r="24104" b="18104"/>
          <a:stretch/>
        </p:blipFill>
        <p:spPr>
          <a:xfrm>
            <a:off x="116733" y="888458"/>
            <a:ext cx="6702892" cy="407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A95083-F660-3E7F-8510-6C98730DBA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-1" r="4329" b="1232"/>
          <a:stretch/>
        </p:blipFill>
        <p:spPr>
          <a:xfrm>
            <a:off x="1653053" y="1089498"/>
            <a:ext cx="3528547" cy="2592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4A86F3-6BFD-40A5-829E-EF3AEA30E9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308" t="39616" r="30336" b="48461"/>
          <a:stretch/>
        </p:blipFill>
        <p:spPr>
          <a:xfrm>
            <a:off x="497455" y="5160687"/>
            <a:ext cx="1365916" cy="1245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DAE498-0626-4601-8E5D-8A52A85E611C}"/>
              </a:ext>
            </a:extLst>
          </p:cNvPr>
          <p:cNvSpPr txBox="1"/>
          <p:nvPr/>
        </p:nvSpPr>
        <p:spPr>
          <a:xfrm>
            <a:off x="116733" y="6407069"/>
            <a:ext cx="2127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spc="-116" dirty="0">
                <a:solidFill>
                  <a:srgbClr val="0147A0"/>
                </a:solidFill>
                <a:ea typeface="Segoe UI Black" panose="020B0502040204020203" pitchFamily="34" charset="0"/>
                <a:sym typeface="Helvetica Neue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invest.mosreg.ru</a:t>
            </a:r>
            <a:endParaRPr lang="ru-RU" sz="2000" b="1" spc="-116" dirty="0">
              <a:solidFill>
                <a:srgbClr val="0147A0"/>
              </a:solidFill>
              <a:ea typeface="Segoe UI Black" panose="020B0502040204020203" pitchFamily="34" charset="0"/>
              <a:sym typeface="Helvetica Neue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17941" y="1162165"/>
            <a:ext cx="500001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147A0"/>
                </a:solidFill>
                <a:latin typeface="Plex Sans"/>
              </a:rPr>
              <a:t>Подать заявку на предоставление финансовой поддержки (субсидий) субъектам малого и среднего предпринимательства можно по ссылке: </a:t>
            </a:r>
          </a:p>
          <a:p>
            <a:endParaRPr lang="ru-RU" sz="1600" b="1" dirty="0">
              <a:solidFill>
                <a:srgbClr val="0147A0"/>
              </a:solidFill>
              <a:latin typeface="Plex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Региональная субсидия:</a:t>
            </a:r>
          </a:p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Plex Sans"/>
                <a:hlinkClick r:id="rId8"/>
              </a:rPr>
              <a:t>https://uslugi.mosreg.ru/services/20796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  <a:p>
            <a:endParaRPr lang="ru-RU" sz="1600" b="1" dirty="0">
              <a:solidFill>
                <a:srgbClr val="0147A0"/>
              </a:solidFill>
              <a:latin typeface="Plex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Муниципальная субсидия:</a:t>
            </a:r>
          </a:p>
          <a:p>
            <a:r>
              <a:rPr lang="en-US" sz="1600" b="1" dirty="0">
                <a:solidFill>
                  <a:srgbClr val="0147A0"/>
                </a:solidFill>
                <a:latin typeface="Plex Sans"/>
                <a:hlinkClick r:id="rId9"/>
              </a:rPr>
              <a:t>https://uslugi.mosreg.ru/services/20983</a:t>
            </a:r>
            <a:endParaRPr lang="ru-RU" sz="1600" b="1" dirty="0">
              <a:solidFill>
                <a:srgbClr val="0147A0"/>
              </a:solidFill>
              <a:latin typeface="Plex Sans"/>
            </a:endParaRPr>
          </a:p>
          <a:p>
            <a:endParaRPr lang="ru-RU" sz="1600" b="1" dirty="0">
              <a:solidFill>
                <a:srgbClr val="0147A0"/>
              </a:solidFill>
              <a:latin typeface="Plex Sans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Инвестиционный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портал Московской области</a:t>
            </a:r>
          </a:p>
          <a:p>
            <a:r>
              <a:rPr lang="ru-RU" sz="1600" b="1" dirty="0">
                <a:solidFill>
                  <a:srgbClr val="0147A0"/>
                </a:solidFill>
                <a:latin typeface="Plex Sans"/>
              </a:rPr>
              <a:t>Меры поддержки бизнеса:</a:t>
            </a:r>
          </a:p>
          <a:p>
            <a:r>
              <a:rPr lang="en-US" sz="1600" b="1" dirty="0">
                <a:solidFill>
                  <a:srgbClr val="0147A0"/>
                </a:solidFill>
                <a:latin typeface="Plex Sans"/>
                <a:hlinkClick r:id="rId10"/>
              </a:rPr>
              <a:t>https://invest.mosreg.ru/business/support-measures/sme/financial/2268</a:t>
            </a:r>
            <a:r>
              <a:rPr lang="ru-RU" sz="1600" b="1" dirty="0">
                <a:solidFill>
                  <a:srgbClr val="0147A0"/>
                </a:solidFill>
                <a:latin typeface="Plex Sans"/>
              </a:rPr>
              <a:t> </a:t>
            </a:r>
          </a:p>
          <a:p>
            <a:endParaRPr lang="ru-RU" sz="1600" b="1" dirty="0">
              <a:solidFill>
                <a:srgbClr val="0147A0"/>
              </a:solidFill>
              <a:latin typeface="Plex San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58" y="1"/>
            <a:ext cx="1126790" cy="90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19924" y="18188"/>
            <a:ext cx="1472076" cy="88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0126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" t="99" r="1318" b="23940"/>
          <a:stretch/>
        </p:blipFill>
        <p:spPr>
          <a:xfrm rot="1152031">
            <a:off x="1548759" y="1648007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310;p28">
            <a:extLst>
              <a:ext uri="{FF2B5EF4-FFF2-40B4-BE49-F238E27FC236}">
                <a16:creationId xmlns:a16="http://schemas.microsoft.com/office/drawing/2014/main" id="{EDA6C5CB-C243-59B3-169C-DDE4FAFD6367}"/>
              </a:ext>
            </a:extLst>
          </p:cNvPr>
          <p:cNvSpPr txBox="1"/>
          <p:nvPr/>
        </p:nvSpPr>
        <p:spPr>
          <a:xfrm>
            <a:off x="-554029" y="2858300"/>
            <a:ext cx="5688697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12151B"/>
              </a:buClr>
              <a:buSzPct val="100000"/>
            </a:pPr>
            <a:r>
              <a:rPr lang="ru-RU" b="1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  <a:sym typeface="Quattrocento Sans"/>
              </a:rPr>
              <a:t>Подробную информацию</a:t>
            </a:r>
          </a:p>
          <a:p>
            <a:pPr lvl="0" algn="ctr">
              <a:buClr>
                <a:srgbClr val="12151B"/>
              </a:buClr>
              <a:buSzPct val="100000"/>
            </a:pPr>
            <a:r>
              <a:rPr lang="ru-RU" b="1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  <a:sym typeface="Quattrocento Sans"/>
              </a:rPr>
              <a:t>по мерам поддержки</a:t>
            </a:r>
          </a:p>
          <a:p>
            <a:pPr lvl="0" algn="ctr">
              <a:buClr>
                <a:srgbClr val="12151B"/>
              </a:buClr>
              <a:buSzPct val="100000"/>
            </a:pPr>
            <a:r>
              <a:rPr lang="ru-RU" b="1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  <a:sym typeface="Quattrocento Sans"/>
              </a:rPr>
              <a:t>можно получить</a:t>
            </a:r>
          </a:p>
          <a:p>
            <a:pPr lvl="0" algn="ctr">
              <a:buClr>
                <a:srgbClr val="12151B"/>
              </a:buClr>
              <a:buSzPct val="100000"/>
            </a:pPr>
            <a:r>
              <a:rPr lang="ru-RU" b="1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  <a:sym typeface="Quattrocento Sans"/>
              </a:rPr>
              <a:t>в управлении</a:t>
            </a:r>
          </a:p>
          <a:p>
            <a:pPr lvl="0" algn="ctr">
              <a:buClr>
                <a:srgbClr val="12151B"/>
              </a:buClr>
              <a:buSzPct val="100000"/>
            </a:pPr>
            <a:r>
              <a:rPr lang="ru-RU" b="1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  <a:sym typeface="Quattrocento Sans"/>
              </a:rPr>
              <a:t>социально-экономического развития Администрации </a:t>
            </a:r>
            <a:r>
              <a:rPr lang="ru-RU" b="1" dirty="0" err="1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  <a:sym typeface="Quattrocento Sans"/>
              </a:rPr>
              <a:t>г.о</a:t>
            </a:r>
            <a:r>
              <a:rPr lang="ru-RU" b="1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  <a:sym typeface="Quattrocento Sans"/>
              </a:rPr>
              <a:t>. Мытищи</a:t>
            </a:r>
          </a:p>
          <a:p>
            <a:pPr lvl="0" algn="ctr">
              <a:buClr>
                <a:srgbClr val="12151B"/>
              </a:buClr>
              <a:buSzPct val="100000"/>
            </a:pPr>
            <a:r>
              <a:rPr lang="ru-RU" b="1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  <a:sym typeface="Quattrocento Sans"/>
              </a:rPr>
              <a:t> по телефону 8-495-581-61-13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28E3A8-6CFF-470C-B457-DACA69E76B4C}"/>
              </a:ext>
            </a:extLst>
          </p:cNvPr>
          <p:cNvSpPr txBox="1"/>
          <p:nvPr/>
        </p:nvSpPr>
        <p:spPr>
          <a:xfrm>
            <a:off x="4682239" y="3514453"/>
            <a:ext cx="3761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rPr>
              <a:t>Телеграм</a:t>
            </a:r>
            <a:r>
              <a:rPr lang="ru-RU" b="1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rPr>
              <a:t> канал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rPr>
              <a:t>«ЭКОНОМИКА МЫТИЩИ»</a:t>
            </a:r>
          </a:p>
        </p:txBody>
      </p:sp>
      <p:pic>
        <p:nvPicPr>
          <p:cNvPr id="1026" name="Picture 2" descr="https://thumbs.dreamstime.com/b/smartphone-%D0%BB%D1%8E%D0%B4%D0%B5%D0%B9-3d-%D0%BC%D0%B0%D0%BB%D0%BE%D0%B5-20105725.jpg">
            <a:extLst>
              <a:ext uri="{FF2B5EF4-FFF2-40B4-BE49-F238E27FC236}">
                <a16:creationId xmlns:a16="http://schemas.microsoft.com/office/drawing/2014/main" id="{DB5807FF-019D-429E-9A2D-1A3891143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t="6096" r="7848" b="10500"/>
          <a:stretch/>
        </p:blipFill>
        <p:spPr bwMode="auto">
          <a:xfrm>
            <a:off x="5069871" y="836"/>
            <a:ext cx="2650999" cy="358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4D0285-BD74-481B-A6DC-943BFFF2418D}"/>
              </a:ext>
            </a:extLst>
          </p:cNvPr>
          <p:cNvSpPr/>
          <p:nvPr/>
        </p:nvSpPr>
        <p:spPr>
          <a:xfrm>
            <a:off x="5210022" y="1914098"/>
            <a:ext cx="962495" cy="127997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1619A49-4411-4C2B-8605-72520F1A7987}"/>
              </a:ext>
            </a:extLst>
          </p:cNvPr>
          <p:cNvSpPr/>
          <p:nvPr/>
        </p:nvSpPr>
        <p:spPr>
          <a:xfrm>
            <a:off x="5204744" y="1695243"/>
            <a:ext cx="962495" cy="127997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4" t="24954" r="18165" b="43874"/>
          <a:stretch/>
        </p:blipFill>
        <p:spPr>
          <a:xfrm>
            <a:off x="5209541" y="1948709"/>
            <a:ext cx="952902" cy="858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AF12AB8-A574-40A5-A606-C9C12196D99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1855" y="97354"/>
            <a:ext cx="1833970" cy="23043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/>
          </a:scene3d>
          <a:sp3d contourW="12700">
            <a:contourClr>
              <a:schemeClr val="bg1"/>
            </a:contourClr>
          </a:sp3d>
        </p:spPr>
      </p:pic>
      <p:pic>
        <p:nvPicPr>
          <p:cNvPr id="1028" name="Picture 4" descr="Горячая линия поддержки бизнеса в Московской области - 0150">
            <a:extLst>
              <a:ext uri="{FF2B5EF4-FFF2-40B4-BE49-F238E27FC236}">
                <a16:creationId xmlns:a16="http://schemas.microsoft.com/office/drawing/2014/main" id="{8A4B2519-900D-4C7A-93B1-AE43D11E3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6" t="8141" r="11702" b="8915"/>
          <a:stretch/>
        </p:blipFill>
        <p:spPr bwMode="auto">
          <a:xfrm>
            <a:off x="3417986" y="1463216"/>
            <a:ext cx="1359724" cy="134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03" y="836"/>
            <a:ext cx="3856088" cy="321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7611489" y="3219582"/>
            <a:ext cx="5093468" cy="1700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895350" marR="0" indent="-47625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965200" marR="0" indent="-47625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035050" marR="0" indent="-47625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1104900" marR="0" indent="-476250" algn="l" defTabSz="1219169" rtl="0" latinLnBrk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/>
            <a:r>
              <a:rPr lang="ru-RU" sz="1800" dirty="0" smtClean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rPr>
              <a:t>Единое </a:t>
            </a:r>
            <a:r>
              <a:rPr lang="ru-RU" sz="1800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rPr>
              <a:t>о</a:t>
            </a:r>
            <a:r>
              <a:rPr lang="ru-RU" sz="1800" dirty="0" smtClean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rPr>
              <a:t>кно «Мой бизнес»</a:t>
            </a:r>
            <a:endParaRPr lang="ru-RU" sz="1800" dirty="0">
              <a:solidFill>
                <a:srgbClr val="002060"/>
              </a:solidFill>
              <a:latin typeface="+mj-lt"/>
              <a:ea typeface="Segoe UI Black" panose="020B0A02040204020203" pitchFamily="34" charset="0"/>
              <a:cs typeface="Segoe UI Semilight" panose="020B0402040204020203" pitchFamily="34" charset="0"/>
            </a:endParaRPr>
          </a:p>
          <a:p>
            <a:pPr algn="ctr"/>
            <a:endParaRPr lang="ru-RU" sz="1800" dirty="0">
              <a:solidFill>
                <a:srgbClr val="002060"/>
              </a:solidFill>
              <a:latin typeface="+mj-lt"/>
              <a:ea typeface="Segoe UI Black" panose="020B0A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ru-RU" sz="1800" dirty="0" smtClean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rPr>
              <a:t>Адрес: г</a:t>
            </a:r>
            <a:r>
              <a:rPr lang="ru-RU" sz="1800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rPr>
              <a:t>. Мытищи, </a:t>
            </a:r>
          </a:p>
          <a:p>
            <a:pPr algn="ctr"/>
            <a:r>
              <a:rPr lang="ru-RU" sz="1800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rPr>
              <a:t>ул. Карла Маркса, дом 4.</a:t>
            </a:r>
          </a:p>
          <a:p>
            <a:pPr algn="ctr"/>
            <a:r>
              <a:rPr lang="ru-RU" sz="1800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rPr>
              <a:t>Контактный тел: </a:t>
            </a:r>
          </a:p>
          <a:p>
            <a:pPr algn="ctr"/>
            <a:r>
              <a:rPr lang="ru-RU" sz="1800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rPr>
              <a:t>8-495-505-59-79 (</a:t>
            </a:r>
            <a:r>
              <a:rPr lang="ru-RU" sz="1800" dirty="0" err="1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rPr>
              <a:t>доб</a:t>
            </a:r>
            <a:r>
              <a:rPr lang="ru-RU" sz="1800" dirty="0">
                <a:solidFill>
                  <a:srgbClr val="002060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rPr>
              <a:t> 2)</a:t>
            </a:r>
          </a:p>
          <a:p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69835575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7" t="99" r="1318" b="23940"/>
          <a:stretch/>
        </p:blipFill>
        <p:spPr>
          <a:xfrm rot="1152031">
            <a:off x="3915824" y="2198404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6826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solidFill>
                  <a:srgbClr val="0147A0"/>
                </a:solidFill>
                <a:latin typeface="+mn-lt"/>
                <a:ea typeface="Segoe UI Black" panose="020B0502040204020203" pitchFamily="34" charset="0"/>
                <a:cs typeface="+mn-cs"/>
              </a:rPr>
              <a:t>Календарь субсидий для бизнеса </a:t>
            </a:r>
            <a:br>
              <a:rPr lang="ru-RU" altLang="ru-RU" sz="3200" b="1" dirty="0" smtClean="0">
                <a:solidFill>
                  <a:srgbClr val="0147A0"/>
                </a:solidFill>
                <a:latin typeface="+mn-lt"/>
                <a:ea typeface="Segoe UI Black" panose="020B0502040204020203" pitchFamily="34" charset="0"/>
                <a:cs typeface="+mn-cs"/>
              </a:rPr>
            </a:br>
            <a:r>
              <a:rPr lang="ru-RU" altLang="ru-RU" sz="3200" b="1" dirty="0" smtClean="0">
                <a:solidFill>
                  <a:srgbClr val="0147A0"/>
                </a:solidFill>
                <a:latin typeface="+mn-lt"/>
                <a:ea typeface="Segoe UI Black" panose="020B0502040204020203" pitchFamily="34" charset="0"/>
                <a:cs typeface="+mn-cs"/>
              </a:rPr>
              <a:t>из регионального бюджета</a:t>
            </a:r>
            <a:endParaRPr lang="ru-RU" sz="3200" b="1" dirty="0">
              <a:solidFill>
                <a:srgbClr val="0147A0"/>
              </a:solidFill>
              <a:latin typeface="+mn-lt"/>
              <a:ea typeface="Segoe UI Black" panose="020B0502040204020203" pitchFamily="34" charset="0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210" y="-2"/>
            <a:ext cx="1126790" cy="90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9828" t="16978" r="39856" b="17757"/>
          <a:stretch/>
        </p:blipFill>
        <p:spPr>
          <a:xfrm>
            <a:off x="479898" y="1031132"/>
            <a:ext cx="11232204" cy="4974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79898" y="2521637"/>
            <a:ext cx="112322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147A0"/>
                </a:solidFill>
                <a:latin typeface="Plex Sans"/>
              </a:rPr>
              <a:t>Модернизация и лизинг оборудования</a:t>
            </a:r>
            <a:r>
              <a:rPr lang="ru-RU" dirty="0">
                <a:solidFill>
                  <a:srgbClr val="0147A0"/>
                </a:solidFill>
              </a:rPr>
              <a:t> – 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 3 июня 2024 по 2 июля 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2024;</a:t>
            </a:r>
            <a:endParaRPr lang="ru-RU" b="1" u="sng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  <a:p>
            <a:endParaRPr lang="ru-RU" b="1" dirty="0" smtClean="0">
              <a:solidFill>
                <a:srgbClr val="0147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0147A0"/>
                </a:solidFill>
                <a:latin typeface="Plex Sans"/>
              </a:rPr>
              <a:t>Маркетплейсы</a:t>
            </a:r>
            <a:r>
              <a:rPr lang="ru-RU" dirty="0" smtClean="0">
                <a:solidFill>
                  <a:srgbClr val="0147A0"/>
                </a:solidFill>
              </a:rPr>
              <a:t> – 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 1 февраля 2024 до полного освоения бюджетных ассигнований;</a:t>
            </a:r>
            <a:r>
              <a:rPr lang="ru-RU" dirty="0">
                <a:solidFill>
                  <a:srgbClr val="0147A0"/>
                </a:solidFill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>
              <a:solidFill>
                <a:srgbClr val="0147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147A0"/>
                </a:solidFill>
                <a:latin typeface="Plex Sans"/>
              </a:rPr>
              <a:t>Франшизы</a:t>
            </a:r>
            <a:r>
              <a:rPr lang="ru-RU" dirty="0" smtClean="0">
                <a:solidFill>
                  <a:srgbClr val="0147A0"/>
                </a:solidFill>
              </a:rPr>
              <a:t> </a:t>
            </a:r>
            <a:r>
              <a:rPr lang="ru-RU" dirty="0">
                <a:solidFill>
                  <a:srgbClr val="0147A0"/>
                </a:solidFill>
              </a:rPr>
              <a:t>– 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 11 января 2024 до полного освоения бюджетных 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ассигнований;</a:t>
            </a:r>
            <a:endParaRPr lang="ru-RU" b="1" u="sng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rgbClr val="0147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147A0"/>
                </a:solidFill>
                <a:latin typeface="Plex Sans"/>
              </a:rPr>
              <a:t>Социальное предпринимательство (субсидии)</a:t>
            </a:r>
            <a:r>
              <a:rPr lang="ru-RU" b="1" dirty="0">
                <a:solidFill>
                  <a:srgbClr val="0147A0"/>
                </a:solidFill>
              </a:rPr>
              <a:t> </a:t>
            </a:r>
            <a:r>
              <a:rPr lang="ru-RU" dirty="0">
                <a:solidFill>
                  <a:srgbClr val="0147A0"/>
                </a:solidFill>
              </a:rPr>
              <a:t>– 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 1 августа 2024 по 30 августа 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2024;</a:t>
            </a:r>
            <a:endParaRPr lang="ru-RU" b="1" u="sng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rgbClr val="0147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147A0"/>
                </a:solidFill>
                <a:latin typeface="Plex Sans"/>
              </a:rPr>
              <a:t>Социальное предпринимательство (гранты)</a:t>
            </a:r>
            <a:r>
              <a:rPr lang="ru-RU" b="1" dirty="0">
                <a:solidFill>
                  <a:srgbClr val="0147A0"/>
                </a:solidFill>
              </a:rPr>
              <a:t> </a:t>
            </a:r>
            <a:r>
              <a:rPr lang="ru-RU" dirty="0">
                <a:solidFill>
                  <a:srgbClr val="0147A0"/>
                </a:solidFill>
              </a:rPr>
              <a:t>– 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 1 августа 2024 по 30 августа 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2024;</a:t>
            </a:r>
            <a:endParaRPr lang="ru-RU" b="1" u="sng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rgbClr val="0147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147A0"/>
                </a:solidFill>
                <a:latin typeface="Plex Sans"/>
              </a:rPr>
              <a:t>Промышленное оборудование (с </a:t>
            </a:r>
            <a:r>
              <a:rPr lang="ru-RU" b="1" dirty="0" err="1">
                <a:solidFill>
                  <a:srgbClr val="0147A0"/>
                </a:solidFill>
                <a:latin typeface="Plex Sans"/>
              </a:rPr>
              <a:t>Минпромторгом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)</a:t>
            </a:r>
            <a:r>
              <a:rPr lang="ru-RU" b="1" dirty="0">
                <a:solidFill>
                  <a:srgbClr val="0147A0"/>
                </a:solidFill>
              </a:rPr>
              <a:t> </a:t>
            </a:r>
            <a:r>
              <a:rPr lang="ru-RU" dirty="0">
                <a:solidFill>
                  <a:srgbClr val="0147A0"/>
                </a:solidFill>
              </a:rPr>
              <a:t>– 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со 2 сентября 2024 по 1 октября </a:t>
            </a:r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2024.</a:t>
            </a:r>
            <a:endParaRPr lang="ru-RU" b="1" u="sng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97812" y="1738188"/>
            <a:ext cx="25713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ex Sans"/>
              </a:rPr>
              <a:t>2024 год</a:t>
            </a:r>
            <a:endParaRPr lang="ru-RU" sz="36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ex Sans"/>
            </a:endParaRPr>
          </a:p>
          <a:p>
            <a:endParaRPr lang="ru-RU" sz="2400" b="1" dirty="0" smtClean="0">
              <a:solidFill>
                <a:srgbClr val="0147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470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7" t="99" r="1318" b="23940"/>
          <a:stretch/>
        </p:blipFill>
        <p:spPr>
          <a:xfrm rot="1152031">
            <a:off x="2767959" y="1647170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36970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>Субсидии по </a:t>
            </a: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>франшизе</a:t>
            </a:r>
            <a:b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2400" kern="1200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Возмещение части затрат, связанных с развитием бизнеса </a:t>
            </a:r>
            <a:r>
              <a:rPr lang="ru-RU" altLang="ru-RU" sz="2400" kern="1200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/>
            </a:r>
            <a:br>
              <a:rPr lang="ru-RU" altLang="ru-RU" sz="2400" kern="1200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</a:br>
            <a:r>
              <a:rPr lang="ru-RU" altLang="ru-RU" sz="2400" kern="1200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по </a:t>
            </a:r>
            <a:r>
              <a:rPr lang="ru-RU" altLang="ru-RU" sz="2400" kern="1200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франшизе</a:t>
            </a:r>
            <a:endParaRPr lang="ru-RU" sz="2400" kern="1200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0535" y="1873214"/>
            <a:ext cx="9494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147A0"/>
                </a:solidFill>
                <a:latin typeface="Plex Sans"/>
              </a:rPr>
              <a:t>Размер субсидии:</a:t>
            </a:r>
            <a:endParaRPr lang="ru-RU" dirty="0">
              <a:solidFill>
                <a:srgbClr val="0147A0"/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не более 50% затрат до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1 000 000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рублей (для региональных франшиз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не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более 50% затрат до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500 000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рублей (для франшиз из других субъектов РФ).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Plex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0535" y="317254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Виды затрат: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приобретение оборудования или основных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средств;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арендные платежи;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оплата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коммунальных услуг.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0534" y="4649817"/>
            <a:ext cx="7581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Кто может получить: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МСП, являющиеся индивидуальными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предпринимателями;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, являющиеся юридическими лицами.</a:t>
            </a:r>
          </a:p>
        </p:txBody>
      </p:sp>
      <p:pic>
        <p:nvPicPr>
          <p:cNvPr id="9" name="Google Shape;229;p25">
            <a:extLst>
              <a:ext uri="{FF2B5EF4-FFF2-40B4-BE49-F238E27FC236}">
                <a16:creationId xmlns:a16="http://schemas.microsoft.com/office/drawing/2014/main" id="{2699B73E-E647-4E1A-8A09-1E6ED561A5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22233"/>
            <a:ext cx="1543616" cy="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0;p25">
            <a:extLst>
              <a:ext uri="{FF2B5EF4-FFF2-40B4-BE49-F238E27FC236}">
                <a16:creationId xmlns:a16="http://schemas.microsoft.com/office/drawing/2014/main" id="{53A29466-FF36-46A5-8B16-859DBD14A6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3370" y="3271612"/>
            <a:ext cx="1730355" cy="99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1;p25">
            <a:extLst>
              <a:ext uri="{FF2B5EF4-FFF2-40B4-BE49-F238E27FC236}">
                <a16:creationId xmlns:a16="http://schemas.microsoft.com/office/drawing/2014/main" id="{A8C1541C-2878-49DF-87DD-60355263994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0005" y="4569858"/>
            <a:ext cx="1783624" cy="100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21" y="3854257"/>
            <a:ext cx="1037240" cy="103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EFFF57-8656-4F5A-A612-76C71C4184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636" y="2810717"/>
            <a:ext cx="1162794" cy="1162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18" y="3132787"/>
            <a:ext cx="1896525" cy="859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C53E529-7B49-430A-BB17-7845C9875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59" y="4181910"/>
            <a:ext cx="3384692" cy="976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210" y="-2"/>
            <a:ext cx="1126790" cy="90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317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7" t="99" r="1318" b="23940"/>
          <a:stretch/>
        </p:blipFill>
        <p:spPr>
          <a:xfrm rot="1152031">
            <a:off x="2767959" y="1647170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3682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>Субсидии «</a:t>
            </a:r>
            <a:r>
              <a:rPr lang="ru-RU" altLang="ru-RU" sz="3200" dirty="0" err="1">
                <a:solidFill>
                  <a:srgbClr val="0147A0"/>
                </a:solidFill>
                <a:ea typeface="Segoe UI Black" panose="020B0502040204020203" pitchFamily="34" charset="0"/>
              </a:rPr>
              <a:t>Маркетплейсы</a:t>
            </a:r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>»</a:t>
            </a: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2400" kern="1200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Возмещение части затрат, связанных с оплатой услуг торговых площадок по продажам товаров, работ и услуг в информационно-телекоммуникационной сети </a:t>
            </a:r>
            <a:r>
              <a:rPr lang="ru-RU" altLang="ru-RU" sz="2400" kern="1200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Интернет</a:t>
            </a:r>
            <a:endParaRPr lang="ru-RU" sz="2400" kern="1200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0534" y="1972279"/>
            <a:ext cx="9494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147A0"/>
                </a:solidFill>
                <a:latin typeface="Plex Sans"/>
              </a:rPr>
              <a:t>Размер субсидии:</a:t>
            </a:r>
            <a:endParaRPr lang="ru-RU" dirty="0">
              <a:solidFill>
                <a:srgbClr val="0147A0"/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До 50% произведенных и подтвержденных затрат, но не более 500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000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рублей на одного получателя Субсидии за весь период реализации мероприятия.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Plex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0534" y="3169662"/>
            <a:ext cx="842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Виды затрат: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вознаграждение (комиссии) и (или) оплата комиссионных услуг за услуги;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размещение и (или) продвижение (реклама) товаров и (или) услуг;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доставка товаров и (или) продуктов питания и напитков.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0534" y="4649817"/>
            <a:ext cx="75810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Кто может получить: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МСП, являющиеся индивидуальными предпринимателями;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МСП, являющиеся юридическими лицами;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Самозанятые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.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pic>
        <p:nvPicPr>
          <p:cNvPr id="9" name="Google Shape;229;p25">
            <a:extLst>
              <a:ext uri="{FF2B5EF4-FFF2-40B4-BE49-F238E27FC236}">
                <a16:creationId xmlns:a16="http://schemas.microsoft.com/office/drawing/2014/main" id="{2699B73E-E647-4E1A-8A09-1E6ED561A5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22233"/>
            <a:ext cx="1543616" cy="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0;p25">
            <a:extLst>
              <a:ext uri="{FF2B5EF4-FFF2-40B4-BE49-F238E27FC236}">
                <a16:creationId xmlns:a16="http://schemas.microsoft.com/office/drawing/2014/main" id="{53A29466-FF36-46A5-8B16-859DBD14A6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3370" y="3271612"/>
            <a:ext cx="1730355" cy="99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1;p25">
            <a:extLst>
              <a:ext uri="{FF2B5EF4-FFF2-40B4-BE49-F238E27FC236}">
                <a16:creationId xmlns:a16="http://schemas.microsoft.com/office/drawing/2014/main" id="{A8C1541C-2878-49DF-87DD-60355263994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0005" y="4569858"/>
            <a:ext cx="1783624" cy="100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598F309-99C0-4C60-8EA2-3F132CB8C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5104" y="1940659"/>
            <a:ext cx="936521" cy="936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D9B72D-9A89-4E8D-9EFE-744B5C2025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09" t="37849" r="16518" b="27550"/>
          <a:stretch/>
        </p:blipFill>
        <p:spPr>
          <a:xfrm>
            <a:off x="9815065" y="3169662"/>
            <a:ext cx="2023353" cy="583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8D1118E-D0C2-4636-9C5E-5D1028D377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159" t="37491" r="12656" b="37682"/>
          <a:stretch/>
        </p:blipFill>
        <p:spPr>
          <a:xfrm>
            <a:off x="9261764" y="3990185"/>
            <a:ext cx="2091600" cy="46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 descr="СберМегаМаркет&amp;quot; запустил Click&amp;amp;Collect в &amp;quot;Связной&amp;quot; - E-pepper.ru |  eCommerce хаб">
            <a:extLst>
              <a:ext uri="{FF2B5EF4-FFF2-40B4-BE49-F238E27FC236}">
                <a16:creationId xmlns:a16="http://schemas.microsoft.com/office/drawing/2014/main" id="{6DE683DE-9E2B-43C8-8E19-9B06B9D94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35897" r="6040" b="35091"/>
          <a:stretch/>
        </p:blipFill>
        <p:spPr bwMode="auto">
          <a:xfrm>
            <a:off x="9714690" y="4739285"/>
            <a:ext cx="1984443" cy="47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trackposylka.com/img/couriers/aliexpress-cainiao.png">
            <a:extLst>
              <a:ext uri="{FF2B5EF4-FFF2-40B4-BE49-F238E27FC236}">
                <a16:creationId xmlns:a16="http://schemas.microsoft.com/office/drawing/2014/main" id="{A6E5B673-3647-4B7C-9F27-5922D9276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147" y="4629300"/>
            <a:ext cx="933702" cy="921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210" y="-2"/>
            <a:ext cx="1126790" cy="90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6466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" t="99" r="1318" b="23940"/>
          <a:stretch/>
        </p:blipFill>
        <p:spPr>
          <a:xfrm rot="1152031">
            <a:off x="2767959" y="1647170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46229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>Субсидии «Модернизация»</a:t>
            </a: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2400" kern="1200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Возмещение части затрат, связанных с приобретением оборудования в целях создания и (или) развития либо модернизации производства товаров (работ, услуг</a:t>
            </a:r>
            <a:r>
              <a:rPr lang="ru-RU" altLang="ru-RU" sz="2400" kern="1200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)</a:t>
            </a:r>
            <a:endParaRPr lang="ru-RU" sz="2400" kern="1200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0534" y="1972279"/>
            <a:ext cx="9494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147A0"/>
                </a:solidFill>
                <a:latin typeface="Plex Sans"/>
              </a:rPr>
              <a:t>Размер субсидии:</a:t>
            </a:r>
            <a:endParaRPr lang="ru-RU" dirty="0">
              <a:solidFill>
                <a:srgbClr val="0147A0"/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До 50% произведенных и подтвержденных затрат, но не более 5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000 000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рублей.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Plex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0534" y="2975567"/>
            <a:ext cx="84241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Виды затрат: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затраты, связанные с приобретением в собственность или получением в лизинг оборудования, являющегося промышленной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продукцией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при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получении в лизинг Оборудования - первоначальный взнос (аванс), предусмотренный договором лизинга Оборудования.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0534" y="4649817"/>
            <a:ext cx="7581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Кто может получить: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МСП, являющиеся индивидуальными предпринимателями;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МСП, являющиеся юридическими лицами.</a:t>
            </a:r>
          </a:p>
        </p:txBody>
      </p:sp>
      <p:pic>
        <p:nvPicPr>
          <p:cNvPr id="9" name="Google Shape;229;p25">
            <a:extLst>
              <a:ext uri="{FF2B5EF4-FFF2-40B4-BE49-F238E27FC236}">
                <a16:creationId xmlns:a16="http://schemas.microsoft.com/office/drawing/2014/main" id="{2699B73E-E647-4E1A-8A09-1E6ED561A5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22233"/>
            <a:ext cx="1543616" cy="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0;p25">
            <a:extLst>
              <a:ext uri="{FF2B5EF4-FFF2-40B4-BE49-F238E27FC236}">
                <a16:creationId xmlns:a16="http://schemas.microsoft.com/office/drawing/2014/main" id="{53A29466-FF36-46A5-8B16-859DBD14A67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3371" y="3147184"/>
            <a:ext cx="1730355" cy="99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1;p25">
            <a:extLst>
              <a:ext uri="{FF2B5EF4-FFF2-40B4-BE49-F238E27FC236}">
                <a16:creationId xmlns:a16="http://schemas.microsoft.com/office/drawing/2014/main" id="{A8C1541C-2878-49DF-87DD-6035526399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0005" y="4569858"/>
            <a:ext cx="1783624" cy="100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897" y="3809841"/>
            <a:ext cx="1948172" cy="1461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69241" y="1881299"/>
            <a:ext cx="2124627" cy="1593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210" y="-2"/>
            <a:ext cx="1126790" cy="90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7307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" t="99" r="1318" b="23940"/>
          <a:stretch/>
        </p:blipFill>
        <p:spPr>
          <a:xfrm rot="1152031">
            <a:off x="3805576" y="1874150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5285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>Субсидии социальным </a:t>
            </a: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>предприятиям</a:t>
            </a:r>
            <a:b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2400" kern="1200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Возмещение части затрат, связанных с деятельностью социальных предприятий</a:t>
            </a:r>
            <a:endParaRPr lang="ru-RU" sz="2400" kern="1200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0534" y="1626188"/>
            <a:ext cx="99351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147A0"/>
                </a:solidFill>
                <a:latin typeface="Plex Sans"/>
              </a:rPr>
              <a:t>Размер субсидии:</a:t>
            </a:r>
            <a:endParaRPr lang="ru-RU" dirty="0">
              <a:solidFill>
                <a:srgbClr val="0147A0"/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не более 85% затрат и до 3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000 000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рублей (для субъектов МСП, осуществляющих деятельность, связанную с созданием и развитием в детских центрах групп для детей до трех лет (ясельные группы);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не более 85% затрат и до 2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000 000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рублей (для остальных участников конкурса).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Plex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0534" y="3210699"/>
            <a:ext cx="8424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Виды затрат: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выкуп или аренда помещения, коммунальные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платежи, ремонт;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сырье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, расходные материалы и инструменты;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Plex Sans"/>
              </a:rPr>
              <a:t>ярмарочно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-выставочные мероприятия;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оборудование, мебель, материалы и инвентарь;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комплектующие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изделия.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0534" y="5067458"/>
            <a:ext cx="7581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Кто может получить: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МСП, являющиеся индивидуальными предпринимателями;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МСП, являющиеся юридическими лицами.</a:t>
            </a:r>
          </a:p>
        </p:txBody>
      </p:sp>
      <p:pic>
        <p:nvPicPr>
          <p:cNvPr id="9" name="Google Shape;229;p25">
            <a:extLst>
              <a:ext uri="{FF2B5EF4-FFF2-40B4-BE49-F238E27FC236}">
                <a16:creationId xmlns:a16="http://schemas.microsoft.com/office/drawing/2014/main" id="{2699B73E-E647-4E1A-8A09-1E6ED561A5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892" y="1924918"/>
            <a:ext cx="1543616" cy="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0;p25">
            <a:extLst>
              <a:ext uri="{FF2B5EF4-FFF2-40B4-BE49-F238E27FC236}">
                <a16:creationId xmlns:a16="http://schemas.microsoft.com/office/drawing/2014/main" id="{53A29466-FF36-46A5-8B16-859DBD14A67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3372" y="3537746"/>
            <a:ext cx="1730355" cy="99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1;p25">
            <a:extLst>
              <a:ext uri="{FF2B5EF4-FFF2-40B4-BE49-F238E27FC236}">
                <a16:creationId xmlns:a16="http://schemas.microsoft.com/office/drawing/2014/main" id="{A8C1541C-2878-49DF-87DD-6035526399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0006" y="4978031"/>
            <a:ext cx="1783624" cy="100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24841"/>
          <a:stretch/>
        </p:blipFill>
        <p:spPr>
          <a:xfrm rot="5400000">
            <a:off x="10611483" y="2580453"/>
            <a:ext cx="1396834" cy="161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7" r="26301"/>
          <a:stretch/>
        </p:blipFill>
        <p:spPr>
          <a:xfrm rot="5400000">
            <a:off x="7874748" y="3724758"/>
            <a:ext cx="1388725" cy="1816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768" y="4225624"/>
            <a:ext cx="1951542" cy="146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210" y="-2"/>
            <a:ext cx="1126790" cy="90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3533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" t="99" r="1318" b="23940"/>
          <a:stretch/>
        </p:blipFill>
        <p:spPr>
          <a:xfrm rot="1152031">
            <a:off x="2767959" y="1647170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22233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>Гранты социальным предприятиям и молодым </a:t>
            </a: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>предпринимателям</a:t>
            </a:r>
            <a:b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2400" kern="1200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Грант на расширение своей деятельности при реализации ранее созданного проекта или в рамках нового </a:t>
            </a:r>
            <a:r>
              <a:rPr lang="ru-RU" altLang="ru-RU" sz="2400" kern="1200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проекта</a:t>
            </a:r>
            <a:endParaRPr lang="ru-RU" sz="2400" kern="1200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0534" y="1972279"/>
            <a:ext cx="9494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147A0"/>
                </a:solidFill>
                <a:latin typeface="Plex Sans"/>
              </a:rPr>
              <a:t>Размер 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гранта:</a:t>
            </a:r>
            <a:endParaRPr lang="ru-RU" dirty="0">
              <a:solidFill>
                <a:srgbClr val="0147A0"/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Не менее 100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000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рублей и не более 500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000 рублей.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Plex San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90534" y="4649817"/>
            <a:ext cx="7581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Кто может получить: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МСП, включенные в перечень социальных предприятий;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МСП, являющиеся молодыми предпринимателями.</a:t>
            </a:r>
          </a:p>
        </p:txBody>
      </p:sp>
      <p:pic>
        <p:nvPicPr>
          <p:cNvPr id="9" name="Google Shape;229;p25">
            <a:extLst>
              <a:ext uri="{FF2B5EF4-FFF2-40B4-BE49-F238E27FC236}">
                <a16:creationId xmlns:a16="http://schemas.microsoft.com/office/drawing/2014/main" id="{2699B73E-E647-4E1A-8A09-1E6ED561A5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22233"/>
            <a:ext cx="1543616" cy="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0;p25">
            <a:extLst>
              <a:ext uri="{FF2B5EF4-FFF2-40B4-BE49-F238E27FC236}">
                <a16:creationId xmlns:a16="http://schemas.microsoft.com/office/drawing/2014/main" id="{53A29466-FF36-46A5-8B16-859DBD14A67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3371" y="3147184"/>
            <a:ext cx="1730355" cy="99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1;p25">
            <a:extLst>
              <a:ext uri="{FF2B5EF4-FFF2-40B4-BE49-F238E27FC236}">
                <a16:creationId xmlns:a16="http://schemas.microsoft.com/office/drawing/2014/main" id="{A8C1541C-2878-49DF-87DD-6035526399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0005" y="4569858"/>
            <a:ext cx="1783624" cy="100328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1290534" y="2815531"/>
            <a:ext cx="8424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Виды затрат: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выкуп или аренда помещения, коммунальные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платежи, ремонт;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сырье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, расходные материалы и инструменты;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Plex Sans"/>
              </a:rPr>
              <a:t>ярмарочно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-выставочные мероприятия;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оборудование, мебель, материалы и инвентарь;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комплектующие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изделия.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210" y="-2"/>
            <a:ext cx="1126790" cy="90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25099" t="29463" r="35767" b="30074"/>
          <a:stretch/>
        </p:blipFill>
        <p:spPr>
          <a:xfrm>
            <a:off x="8988357" y="1896704"/>
            <a:ext cx="2821021" cy="1640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15990" t="22009" r="25676" b="22818"/>
          <a:stretch/>
        </p:blipFill>
        <p:spPr>
          <a:xfrm>
            <a:off x="7854853" y="3734358"/>
            <a:ext cx="2826118" cy="1503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9501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" t="99" r="1318" b="23940"/>
          <a:stretch/>
        </p:blipFill>
        <p:spPr>
          <a:xfrm rot="1152031">
            <a:off x="3319194" y="2464293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971284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>Субсидии промышленным предприятиям </a:t>
            </a: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>на </a:t>
            </a:r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>покупку нового оборудования</a:t>
            </a:r>
            <a: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  <a:t/>
            </a:r>
            <a:br>
              <a:rPr lang="ru-RU" altLang="ru-RU" sz="3200" dirty="0">
                <a:solidFill>
                  <a:srgbClr val="0147A0"/>
                </a:solidFill>
                <a:ea typeface="Segoe UI Black" panose="020B0502040204020203" pitchFamily="34" charset="0"/>
              </a:rPr>
            </a:br>
            <a:r>
              <a:rPr lang="ru-RU" altLang="ru-RU" sz="2400" kern="1200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Возмещение части затрат промышленных предприятий, связанных с приобретением нового </a:t>
            </a:r>
            <a:r>
              <a:rPr lang="ru-RU" altLang="ru-RU" sz="2400" kern="1200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оборудования</a:t>
            </a:r>
            <a:endParaRPr lang="ru-RU" sz="2400" kern="1200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0534" y="1972279"/>
            <a:ext cx="10343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147A0"/>
                </a:solidFill>
                <a:latin typeface="Plex Sans"/>
              </a:rPr>
              <a:t>Размер субсидии:</a:t>
            </a:r>
            <a:endParaRPr lang="ru-RU" dirty="0">
              <a:solidFill>
                <a:srgbClr val="0147A0"/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До 50% произведенных и подтвержденных затрат, но не более 20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000 000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рублей на одного получателя Субсидии.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Plex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0533" y="2975567"/>
            <a:ext cx="101816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Виды затрат: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затраты, связанные с приобретением оборудования, относящегося к классам 26, 27 и 28 (за исключением подкласса 28.3) Общероссийского классификатора продукции по видам экономической деятельности (ОКПД2) ОК 034-2014 (КПЕС 2008);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0533" y="4395190"/>
            <a:ext cx="100000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Кто может получить: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юридические лица (основным видом экономической деятельности являются коды 10.51, 10.86.5, 10.86.64, 10.89.4, 10.89.8, 10.91.3, 13, 14, 15, 16, 17, 20 (за исключением подгрупп 20.14.1, 20.15.8, 20.59.2, 20.59.6), в том числе 20.53 (за исключением используемых для производства продуктов питания), 21, 22, 23, 24 (за исключением группы 24.46), 25, 26, 27, 28, 29, 30, 31, 32  относящиеся к разделу «C» Общероссийского классификатора видов экономической деятельности.)</a:t>
            </a:r>
          </a:p>
        </p:txBody>
      </p:sp>
      <p:pic>
        <p:nvPicPr>
          <p:cNvPr id="9" name="Google Shape;229;p25">
            <a:extLst>
              <a:ext uri="{FF2B5EF4-FFF2-40B4-BE49-F238E27FC236}">
                <a16:creationId xmlns:a16="http://schemas.microsoft.com/office/drawing/2014/main" id="{2699B73E-E647-4E1A-8A09-1E6ED561A5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22233"/>
            <a:ext cx="1543616" cy="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0;p25">
            <a:extLst>
              <a:ext uri="{FF2B5EF4-FFF2-40B4-BE49-F238E27FC236}">
                <a16:creationId xmlns:a16="http://schemas.microsoft.com/office/drawing/2014/main" id="{53A29466-FF36-46A5-8B16-859DBD14A67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3371" y="3147184"/>
            <a:ext cx="1730355" cy="99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1;p25">
            <a:extLst>
              <a:ext uri="{FF2B5EF4-FFF2-40B4-BE49-F238E27FC236}">
                <a16:creationId xmlns:a16="http://schemas.microsoft.com/office/drawing/2014/main" id="{A8C1541C-2878-49DF-87DD-6035526399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0005" y="4569858"/>
            <a:ext cx="1783624" cy="100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210" y="-2"/>
            <a:ext cx="1126790" cy="90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75150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цифровой_04.png" descr="цифровой_04.png">
            <a:extLst>
              <a:ext uri="{FF2B5EF4-FFF2-40B4-BE49-F238E27FC236}">
                <a16:creationId xmlns:a16="http://schemas.microsoft.com/office/drawing/2014/main" id="{B02A24E9-6D48-40A8-B9AB-ECC51309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7" t="99" r="1318" b="23940"/>
          <a:stretch/>
        </p:blipFill>
        <p:spPr>
          <a:xfrm rot="1152031">
            <a:off x="2767959" y="1647170"/>
            <a:ext cx="11403314" cy="8196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Заголовок 7">
            <a:extLst>
              <a:ext uri="{FF2B5EF4-FFF2-40B4-BE49-F238E27FC236}">
                <a16:creationId xmlns:a16="http://schemas.microsoft.com/office/drawing/2014/main" id="{2E6C994D-24B8-4CA4-96EB-5BD8609E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4749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147A0"/>
                </a:solidFill>
                <a:ea typeface="Segoe UI Black" panose="020B0502040204020203" pitchFamily="34" charset="0"/>
              </a:rPr>
              <a:t>Московский областной гарантийный фонд</a:t>
            </a:r>
            <a:endParaRPr lang="ru-RU" sz="2400" kern="1200" dirty="0">
              <a:solidFill>
                <a:schemeClr val="accent3">
                  <a:lumMod val="50000"/>
                </a:schemeClr>
              </a:solidFill>
              <a:latin typeface="Plex 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3314" y="1294396"/>
            <a:ext cx="94941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147A0"/>
                </a:solidFill>
                <a:latin typeface="Plex Sans"/>
              </a:rPr>
              <a:t>Что нужно предоставить:</a:t>
            </a:r>
            <a:endParaRPr lang="ru-RU" dirty="0">
              <a:solidFill>
                <a:srgbClr val="0147A0"/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Заявка на получение услуги;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Справка ИФНС об отсутствии задолженности;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Выписку из ЕГРЮЛ/ЕГРИП.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Документы по займу.</a:t>
            </a:r>
            <a:endParaRPr lang="ru-RU" b="0" i="0" dirty="0">
              <a:solidFill>
                <a:schemeClr val="accent3">
                  <a:lumMod val="50000"/>
                </a:schemeClr>
              </a:solidFill>
              <a:effectLst/>
              <a:latin typeface="Plex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3314" y="3125250"/>
            <a:ext cx="842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147A0"/>
                </a:solidFill>
                <a:latin typeface="Plex Sans"/>
              </a:rPr>
              <a:t>Требования:</a:t>
            </a:r>
            <a:endParaRPr lang="ru-RU" b="1" dirty="0">
              <a:solidFill>
                <a:srgbClr val="0147A0"/>
              </a:solidFill>
              <a:latin typeface="Plex San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Отсутствие задолженностей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перед бюджетом.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Отсутствие в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стадии ликвидации,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Plex Sans"/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реорганизации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или банкротства.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07918" y="4519074"/>
            <a:ext cx="75810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147A0"/>
                </a:solidFill>
                <a:latin typeface="Plex Sans"/>
              </a:rPr>
              <a:t>Кто может получить: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индивидуальные предприниматели;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юридические лица;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Plex Sans"/>
              </a:rPr>
              <a:t>самозанятые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.</a:t>
            </a:r>
          </a:p>
        </p:txBody>
      </p:sp>
      <p:pic>
        <p:nvPicPr>
          <p:cNvPr id="9" name="Google Shape;229;p25">
            <a:extLst>
              <a:ext uri="{FF2B5EF4-FFF2-40B4-BE49-F238E27FC236}">
                <a16:creationId xmlns:a16="http://schemas.microsoft.com/office/drawing/2014/main" id="{2699B73E-E647-4E1A-8A09-1E6ED561A5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66889" y="1546372"/>
            <a:ext cx="1543616" cy="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0;p25">
            <a:extLst>
              <a:ext uri="{FF2B5EF4-FFF2-40B4-BE49-F238E27FC236}">
                <a16:creationId xmlns:a16="http://schemas.microsoft.com/office/drawing/2014/main" id="{53A29466-FF36-46A5-8B16-859DBD14A67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60259" y="3073898"/>
            <a:ext cx="1730355" cy="99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1;p25">
            <a:extLst>
              <a:ext uri="{FF2B5EF4-FFF2-40B4-BE49-F238E27FC236}">
                <a16:creationId xmlns:a16="http://schemas.microsoft.com/office/drawing/2014/main" id="{A8C1541C-2878-49DF-87DD-6035526399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57225" y="4569858"/>
            <a:ext cx="1783624" cy="100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6FC50B-7210-4B71-BD5D-F6DC83AC037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210" y="-2"/>
            <a:ext cx="1126790" cy="901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C:\Users\ГлавСпец\Desktop\Новый логотип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13568" r="2316" b="11069"/>
          <a:stretch/>
        </p:blipFill>
        <p:spPr bwMode="auto">
          <a:xfrm>
            <a:off x="7947890" y="1234311"/>
            <a:ext cx="3424136" cy="122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400421" y="2433826"/>
            <a:ext cx="47915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28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Адрес места нахождения офиса: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 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143401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, Московская обл., 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г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. Красногорск, бульвар Строителей д.4. кор.1 бизнес-центр «Кубик», оф.11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147A0"/>
                </a:solidFill>
                <a:latin typeface="Plex Sans"/>
              </a:rPr>
              <a:t>(ст. метро </a:t>
            </a:r>
            <a:r>
              <a:rPr lang="ru-RU" b="1" dirty="0" err="1">
                <a:solidFill>
                  <a:srgbClr val="0147A0"/>
                </a:solidFill>
                <a:latin typeface="Plex Sans"/>
              </a:rPr>
              <a:t>Мякинино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)</a:t>
            </a: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147A0"/>
              </a:solidFill>
              <a:latin typeface="Plex Sans"/>
            </a:endParaRPr>
          </a:p>
          <a:p>
            <a:pPr marL="285750" indent="-285750" defTabSz="9128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Телефон/факс:</a:t>
            </a:r>
            <a:r>
              <a:rPr lang="ru-RU" b="1" dirty="0">
                <a:solidFill>
                  <a:srgbClr val="0147A0"/>
                </a:solidFill>
                <a:latin typeface="Plex Sans"/>
              </a:rPr>
              <a:t>  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8-495-730-50-52</a:t>
            </a:r>
            <a:endParaRPr lang="ru-RU" b="1" dirty="0">
              <a:solidFill>
                <a:srgbClr val="0147A0"/>
              </a:solidFill>
              <a:latin typeface="Plex Sans"/>
            </a:endParaRP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147A0"/>
                </a:solidFill>
                <a:latin typeface="Plex Sans"/>
              </a:rPr>
              <a:t>E-mail: </a:t>
            </a:r>
            <a:r>
              <a:rPr lang="en-US" b="1" dirty="0" smtClean="0">
                <a:solidFill>
                  <a:srgbClr val="0147A0"/>
                </a:solidFill>
                <a:latin typeface="Plex Sans"/>
              </a:rPr>
              <a:t>fond@mosreg-garant.ru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 </a:t>
            </a:r>
            <a:endParaRPr lang="ru-RU" b="1" dirty="0">
              <a:solidFill>
                <a:srgbClr val="0147A0"/>
              </a:solidFill>
              <a:latin typeface="Plex Sans"/>
            </a:endParaRP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147A0"/>
              </a:solidFill>
              <a:latin typeface="Plex Sans"/>
            </a:endParaRPr>
          </a:p>
          <a:p>
            <a:pPr marL="285750" indent="-285750" defTabSz="91281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Web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Plex Sans"/>
              </a:rPr>
              <a:t>:</a:t>
            </a:r>
            <a:r>
              <a:rPr lang="ru-RU" b="1" dirty="0" smtClean="0">
                <a:solidFill>
                  <a:srgbClr val="0147A0"/>
                </a:solidFill>
                <a:latin typeface="Plex Sans"/>
              </a:rPr>
              <a:t> </a:t>
            </a:r>
            <a:r>
              <a:rPr lang="en-US" b="1" dirty="0" smtClean="0">
                <a:solidFill>
                  <a:srgbClr val="0147A0"/>
                </a:solidFill>
                <a:latin typeface="Plex Sans"/>
              </a:rPr>
              <a:t>www.mosreg-garant.ru</a:t>
            </a:r>
            <a:endParaRPr lang="en-US" b="1" dirty="0">
              <a:solidFill>
                <a:srgbClr val="0147A0"/>
              </a:solidFill>
              <a:latin typeface="Plex Sans"/>
            </a:endParaRPr>
          </a:p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Google Shape;307;p28">
            <a:extLst>
              <a:ext uri="{FF2B5EF4-FFF2-40B4-BE49-F238E27FC236}">
                <a16:creationId xmlns:a16="http://schemas.microsoft.com/office/drawing/2014/main" id="{C33DAE02-D7CB-4EEC-BAD1-7175724C2214}"/>
              </a:ext>
            </a:extLst>
          </p:cNvPr>
          <p:cNvSpPr/>
          <p:nvPr/>
        </p:nvSpPr>
        <p:spPr>
          <a:xfrm>
            <a:off x="3160188" y="511629"/>
            <a:ext cx="6217282" cy="656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147A0"/>
                </a:solidFill>
                <a:latin typeface="Plex Sans"/>
                <a:sym typeface="Quattrocento Sans"/>
              </a:rPr>
              <a:t>Предоставление поручительств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147A0"/>
                </a:solidFill>
                <a:latin typeface="Plex Sans"/>
                <a:sym typeface="Quattrocento Sans"/>
              </a:rPr>
              <a:t>перед банком (при недостатке залога</a:t>
            </a:r>
            <a:r>
              <a:rPr lang="ru-RU" b="1" dirty="0" smtClean="0">
                <a:solidFill>
                  <a:srgbClr val="0147A0"/>
                </a:solidFill>
                <a:latin typeface="Plex Sans"/>
                <a:sym typeface="Quattrocento Sans"/>
              </a:rPr>
              <a:t>)</a:t>
            </a:r>
            <a:endParaRPr lang="ru-RU" b="1" dirty="0">
              <a:solidFill>
                <a:srgbClr val="0147A0"/>
              </a:solidFill>
              <a:latin typeface="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37196947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22055</TotalTime>
  <Words>1155</Words>
  <Application>Microsoft Office PowerPoint</Application>
  <PresentationFormat>Широкоэкранный</PresentationFormat>
  <Paragraphs>198</Paragraphs>
  <Slides>17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31" baseType="lpstr">
      <vt:lpstr>Arial</vt:lpstr>
      <vt:lpstr>Bebas Neue Bold</vt:lpstr>
      <vt:lpstr>Bebas Neue Book Regular</vt:lpstr>
      <vt:lpstr>Calibri</vt:lpstr>
      <vt:lpstr>Helvetica Neue</vt:lpstr>
      <vt:lpstr>Helvetica Neue Medium</vt:lpstr>
      <vt:lpstr>Plex Sans</vt:lpstr>
      <vt:lpstr>Quattrocento Sans</vt:lpstr>
      <vt:lpstr>Segoe UI Black</vt:lpstr>
      <vt:lpstr>Segoe UI Semilight</vt:lpstr>
      <vt:lpstr>Times New Roman</vt:lpstr>
      <vt:lpstr>Wingdings</vt:lpstr>
      <vt:lpstr>21_BasicWhite</vt:lpstr>
      <vt:lpstr>23_BasicWhite</vt:lpstr>
      <vt:lpstr>Презентация PowerPoint</vt:lpstr>
      <vt:lpstr>Календарь субсидий для бизнеса  из регионального бюджета</vt:lpstr>
      <vt:lpstr>Субсидии по франшизе  Возмещение части затрат, связанных с развитием бизнеса  по франшизе</vt:lpstr>
      <vt:lpstr>Субсидии «Маркетплейсы»  Возмещение части затрат, связанных с оплатой услуг торговых площадок по продажам товаров, работ и услуг в информационно-телекоммуникационной сети Интернет</vt:lpstr>
      <vt:lpstr>Субсидии «Модернизация»  Возмещение части затрат, связанных с приобретением оборудования в целях создания и (или) развития либо модернизации производства товаров (работ, услуг)</vt:lpstr>
      <vt:lpstr>Субсидии социальным предприятиям  Возмещение части затрат, связанных с деятельностью социальных предприятий</vt:lpstr>
      <vt:lpstr>Гранты социальным предприятиям и молодым предпринимателям  Грант на расширение своей деятельности при реализации ранее созданного проекта или в рамках нового проекта</vt:lpstr>
      <vt:lpstr>Субсидии промышленным предприятиям  на покупку нового оборудования  Возмещение части затрат промышленных предприятий, связанных с приобретением нового оборудования</vt:lpstr>
      <vt:lpstr>Московский областной гарантийный фонд</vt:lpstr>
      <vt:lpstr>МКК Московский областной фонд  микрофинансирования</vt:lpstr>
      <vt:lpstr>       Фонд развития промышленности Московской области</vt:lpstr>
      <vt:lpstr>Календарь субсидий для бизнеса  из муниципального бюджета</vt:lpstr>
      <vt:lpstr>Субсидии «Модернизация»  Возмещение части затрат, связанных с приобретением оборудования в целях создания и (или) развития либо модернизации производства товаров (работ, услуг)</vt:lpstr>
      <vt:lpstr>Субсидии социальным предприятиям  Возмещение части затрат, связанных с деятельностью социальных предприятий</vt:lpstr>
      <vt:lpstr>Субсидии СО НКО  Возмещение части затрат, связанных с деятельностью  социально ориентированных некоммерческих организаций</vt:lpstr>
      <vt:lpstr>Единая точка входа – Инвестпортал МО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fotogorizont@mail.ru</dc:creator>
  <cp:lastModifiedBy>Халафи Константин Михайлович</cp:lastModifiedBy>
  <cp:revision>901</cp:revision>
  <cp:lastPrinted>2023-06-16T16:01:27Z</cp:lastPrinted>
  <dcterms:created xsi:type="dcterms:W3CDTF">2023-05-13T07:48:12Z</dcterms:created>
  <dcterms:modified xsi:type="dcterms:W3CDTF">2024-02-22T08:29:33Z</dcterms:modified>
</cp:coreProperties>
</file>